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6" r:id="rId7"/>
    <p:sldId id="262" r:id="rId8"/>
    <p:sldId id="260" r:id="rId9"/>
    <p:sldId id="261" r:id="rId10"/>
    <p:sldId id="263" r:id="rId11"/>
    <p:sldId id="264"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92" d="100"/>
          <a:sy n="92" d="100"/>
        </p:scale>
        <p:origin x="98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6/25/2021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41D2AC3-6A0B-4169-B1EA-E3AE8B351BDD}" type="datetimeFigureOut">
              <a:rPr lang="en-US" dirty="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D4B9363-8B87-41B7-9F8E-64519CBB8F34}" type="datetimeFigureOut">
              <a:rPr lang="en-US" dirty="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AEF5746-5284-4951-9F37-7AE924EDBCB7}" type="datetimeFigureOut">
              <a:rPr lang="en-US" dirty="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2398B29-7265-4A65-A2A4-6703C057B7C1}" type="datetimeFigureOut">
              <a:rPr lang="en-US" dirty="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28FBA082-94DF-4C4B-A041-6624924AB0A8}" type="datetimeFigureOut">
              <a:rPr lang="en-US" dirty="0"/>
              <a:t>6/25/2021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27686C4-3AB5-4E0C-86CA-FB108C350AA9}" type="datetimeFigureOut">
              <a:rPr lang="en-US" dirty="0"/>
              <a:t>6/25/2021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F7F47CF-67C9-420C-80A5-E2069FF0C2DF}" type="datetimeFigureOut">
              <a:rPr lang="en-US" dirty="0"/>
              <a:t>6/25/2021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0C3BFE2-83B7-4B0A-B9D3-AB28331082B3}" type="datetimeFigureOut">
              <a:rPr lang="en-US" dirty="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2EF78E3-FDA3-4D28-AAA2-0B81F349A39D}" type="datetimeFigureOut">
              <a:rPr lang="en-US" dirty="0"/>
              <a:t>6/25/2021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6/25/2021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A8EE6-0C9D-424C-8130-9A43D2406BE7}"/>
              </a:ext>
            </a:extLst>
          </p:cNvPr>
          <p:cNvSpPr>
            <a:spLocks noGrp="1"/>
          </p:cNvSpPr>
          <p:nvPr>
            <p:ph type="ctrTitle"/>
          </p:nvPr>
        </p:nvSpPr>
        <p:spPr/>
        <p:txBody>
          <a:bodyPr>
            <a:normAutofit fontScale="90000"/>
          </a:bodyPr>
          <a:lstStyle/>
          <a:p>
            <a:pPr algn="ctr"/>
            <a:r>
              <a:rPr lang="pt-BR" dirty="0" err="1"/>
              <a:t>Xxxii</a:t>
            </a:r>
            <a:r>
              <a:rPr lang="pt-BR" dirty="0"/>
              <a:t> </a:t>
            </a:r>
            <a:r>
              <a:rPr lang="pt-BR" dirty="0" err="1"/>
              <a:t>anniversary</a:t>
            </a:r>
            <a:r>
              <a:rPr lang="pt-BR" dirty="0"/>
              <a:t> </a:t>
            </a:r>
            <a:br>
              <a:rPr lang="pt-BR" dirty="0"/>
            </a:br>
            <a:r>
              <a:rPr lang="pt-BR" dirty="0" err="1"/>
              <a:t>of</a:t>
            </a:r>
            <a:r>
              <a:rPr lang="pt-BR" dirty="0"/>
              <a:t> </a:t>
            </a:r>
            <a:r>
              <a:rPr lang="pt-BR" dirty="0" err="1"/>
              <a:t>the</a:t>
            </a:r>
            <a:r>
              <a:rPr lang="pt-BR" dirty="0"/>
              <a:t> magna </a:t>
            </a:r>
            <a:r>
              <a:rPr lang="pt-BR" dirty="0" err="1"/>
              <a:t>charta</a:t>
            </a:r>
            <a:r>
              <a:rPr lang="pt-BR" dirty="0"/>
              <a:t> </a:t>
            </a:r>
            <a:r>
              <a:rPr lang="pt-BR" dirty="0" err="1"/>
              <a:t>universitatum</a:t>
            </a:r>
            <a:endParaRPr lang="pt-BR" dirty="0"/>
          </a:p>
        </p:txBody>
      </p:sp>
      <p:sp>
        <p:nvSpPr>
          <p:cNvPr id="3" name="Subtítulo 2">
            <a:extLst>
              <a:ext uri="{FF2B5EF4-FFF2-40B4-BE49-F238E27FC236}">
                <a16:creationId xmlns:a16="http://schemas.microsoft.com/office/drawing/2014/main" id="{C2789F77-2CF4-4453-84DB-B1FCF77C171F}"/>
              </a:ext>
            </a:extLst>
          </p:cNvPr>
          <p:cNvSpPr>
            <a:spLocks noGrp="1"/>
          </p:cNvSpPr>
          <p:nvPr>
            <p:ph type="subTitle" idx="1"/>
          </p:nvPr>
        </p:nvSpPr>
        <p:spPr/>
        <p:txBody>
          <a:bodyPr/>
          <a:lstStyle/>
          <a:p>
            <a:r>
              <a:rPr lang="pt-BR" dirty="0"/>
              <a:t>16-17 </a:t>
            </a:r>
            <a:r>
              <a:rPr lang="pt-BR" dirty="0" err="1"/>
              <a:t>june</a:t>
            </a:r>
            <a:r>
              <a:rPr lang="pt-BR" dirty="0"/>
              <a:t> 2021</a:t>
            </a:r>
          </a:p>
        </p:txBody>
      </p:sp>
    </p:spTree>
    <p:extLst>
      <p:ext uri="{BB962C8B-B14F-4D97-AF65-F5344CB8AC3E}">
        <p14:creationId xmlns:p14="http://schemas.microsoft.com/office/powerpoint/2010/main" val="205177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2D9BF-2483-4251-8F74-48E0BF6D6DE7}"/>
              </a:ext>
            </a:extLst>
          </p:cNvPr>
          <p:cNvSpPr>
            <a:spLocks noGrp="1"/>
          </p:cNvSpPr>
          <p:nvPr>
            <p:ph type="title"/>
          </p:nvPr>
        </p:nvSpPr>
        <p:spPr/>
        <p:txBody>
          <a:bodyPr/>
          <a:lstStyle/>
          <a:p>
            <a:r>
              <a:rPr lang="pt-BR" dirty="0" err="1"/>
              <a:t>Mcu</a:t>
            </a:r>
            <a:r>
              <a:rPr lang="pt-BR" dirty="0"/>
              <a:t> 2020 </a:t>
            </a:r>
            <a:r>
              <a:rPr lang="pt-BR" dirty="0" err="1"/>
              <a:t>and</a:t>
            </a:r>
            <a:r>
              <a:rPr lang="pt-BR" dirty="0"/>
              <a:t>  </a:t>
            </a:r>
            <a:r>
              <a:rPr lang="pt-BR" dirty="0" err="1"/>
              <a:t>students</a:t>
            </a:r>
            <a:endParaRPr lang="pt-BR" dirty="0"/>
          </a:p>
        </p:txBody>
      </p:sp>
      <p:sp>
        <p:nvSpPr>
          <p:cNvPr id="3" name="Espaço Reservado para Conteúdo 2">
            <a:extLst>
              <a:ext uri="{FF2B5EF4-FFF2-40B4-BE49-F238E27FC236}">
                <a16:creationId xmlns:a16="http://schemas.microsoft.com/office/drawing/2014/main" id="{2FAE19AB-DE43-4589-BE42-C9C8D35A43A9}"/>
              </a:ext>
            </a:extLst>
          </p:cNvPr>
          <p:cNvSpPr>
            <a:spLocks noGrp="1"/>
          </p:cNvSpPr>
          <p:nvPr>
            <p:ph sz="quarter" idx="13"/>
          </p:nvPr>
        </p:nvSpPr>
        <p:spPr/>
        <p:txBody>
          <a:bodyPr/>
          <a:lstStyle/>
          <a:p>
            <a:r>
              <a:rPr lang="nl-NL" sz="1800" dirty="0">
                <a:solidFill>
                  <a:srgbClr val="000000"/>
                </a:solidFill>
                <a:effectLst/>
                <a:latin typeface="Calibri" panose="020F0502020204030204" pitchFamily="34" charset="0"/>
                <a:ea typeface="Calibri" panose="020F0502020204030204" pitchFamily="34" charset="0"/>
              </a:rPr>
              <a:t>“The second was that teaching and research should be inseparable, with </a:t>
            </a:r>
            <a:r>
              <a:rPr lang="nl-NL" sz="1800" b="1" dirty="0">
                <a:solidFill>
                  <a:srgbClr val="000000"/>
                </a:solidFill>
                <a:effectLst/>
                <a:latin typeface="Calibri" panose="020F0502020204030204" pitchFamily="34" charset="0"/>
                <a:ea typeface="Calibri" panose="020F0502020204030204" pitchFamily="34" charset="0"/>
              </a:rPr>
              <a:t>students engaged in the search for knowledge and greater understanding</a:t>
            </a:r>
            <a:r>
              <a:rPr lang="nl-NL" sz="1800" dirty="0">
                <a:solidFill>
                  <a:srgbClr val="000000"/>
                </a:solidFill>
                <a:effectLst/>
                <a:latin typeface="Calibri" panose="020F0502020204030204" pitchFamily="34" charset="0"/>
                <a:ea typeface="Calibri" panose="020F0502020204030204" pitchFamily="34" charset="0"/>
              </a:rPr>
              <a:t>.”</a:t>
            </a:r>
          </a:p>
          <a:p>
            <a:r>
              <a:rPr lang="nl-NL" sz="1800" dirty="0">
                <a:solidFill>
                  <a:srgbClr val="000000"/>
                </a:solidFill>
                <a:effectLst/>
                <a:latin typeface="Calibri" panose="020F0502020204030204" pitchFamily="34" charset="0"/>
                <a:ea typeface="Calibri" panose="020F0502020204030204" pitchFamily="34" charset="0"/>
              </a:rPr>
              <a:t>“Globally the number and </a:t>
            </a:r>
            <a:r>
              <a:rPr lang="nl-NL" sz="1800" b="1" dirty="0">
                <a:solidFill>
                  <a:srgbClr val="000000"/>
                </a:solidFill>
                <a:effectLst/>
                <a:latin typeface="Calibri" panose="020F0502020204030204" pitchFamily="34" charset="0"/>
                <a:ea typeface="Calibri" panose="020F0502020204030204" pitchFamily="34" charset="0"/>
              </a:rPr>
              <a:t>diversity of students seeking a university education has increased</a:t>
            </a:r>
            <a:r>
              <a:rPr lang="nl-NL" sz="1800" dirty="0">
                <a:solidFill>
                  <a:srgbClr val="000000"/>
                </a:solidFill>
                <a:effectLst/>
                <a:latin typeface="Calibri" panose="020F0502020204030204" pitchFamily="34" charset="0"/>
                <a:ea typeface="Calibri" panose="020F0502020204030204" pitchFamily="34" charset="0"/>
              </a:rPr>
              <a:t>, as have their reasons for doing so and the expectations of their families and communities.”</a:t>
            </a:r>
          </a:p>
          <a:p>
            <a:r>
              <a:rPr lang="en-GB" sz="1800" dirty="0">
                <a:solidFill>
                  <a:srgbClr val="000000"/>
                </a:solidFill>
                <a:effectLst/>
                <a:latin typeface="Calibri" panose="020F0502020204030204" pitchFamily="34" charset="0"/>
                <a:ea typeface="Times New Roman" panose="02020603050405020304" pitchFamily="18" charset="0"/>
              </a:rPr>
              <a:t>“As they create and disseminate knowledge, universities question dogmas and established doctrines and encourage critical thinking in all </a:t>
            </a:r>
            <a:r>
              <a:rPr lang="en-GB" sz="1800" b="1" dirty="0">
                <a:solidFill>
                  <a:srgbClr val="000000"/>
                </a:solidFill>
                <a:effectLst/>
                <a:latin typeface="Calibri" panose="020F0502020204030204" pitchFamily="34" charset="0"/>
                <a:ea typeface="Times New Roman" panose="02020603050405020304" pitchFamily="18" charset="0"/>
              </a:rPr>
              <a:t>students</a:t>
            </a:r>
            <a:r>
              <a:rPr lang="en-GB" sz="1800" dirty="0">
                <a:solidFill>
                  <a:srgbClr val="000000"/>
                </a:solidFill>
                <a:effectLst/>
                <a:latin typeface="Calibri" panose="020F0502020204030204" pitchFamily="34" charset="0"/>
                <a:ea typeface="Times New Roman" panose="02020603050405020304" pitchFamily="18" charset="0"/>
              </a:rPr>
              <a:t> and scholars. Academic freedom is their lifeblood; open enquiry and dialogue their nourishment.”</a:t>
            </a:r>
            <a:endParaRPr lang="pt-BR" sz="1800" dirty="0">
              <a:effectLst/>
              <a:latin typeface="Times New Roman" panose="02020603050405020304" pitchFamily="18" charset="0"/>
              <a:ea typeface="Times New Roman" panose="02020603050405020304" pitchFamily="18" charset="0"/>
            </a:endParaRPr>
          </a:p>
          <a:p>
            <a:endParaRPr lang="nl-NL" sz="1800" dirty="0">
              <a:solidFill>
                <a:srgbClr val="000000"/>
              </a:solidFill>
              <a:effectLst/>
              <a:latin typeface="Calibri" panose="020F0502020204030204" pitchFamily="34" charset="0"/>
              <a:ea typeface="Calibri" panose="020F0502020204030204" pitchFamily="34" charset="0"/>
            </a:endParaRPr>
          </a:p>
          <a:p>
            <a:endParaRPr lang="pt-BR" dirty="0"/>
          </a:p>
        </p:txBody>
      </p:sp>
    </p:spTree>
    <p:extLst>
      <p:ext uri="{BB962C8B-B14F-4D97-AF65-F5344CB8AC3E}">
        <p14:creationId xmlns:p14="http://schemas.microsoft.com/office/powerpoint/2010/main" val="242505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A6268-97FB-46A1-BA86-270C6D2A25EF}"/>
              </a:ext>
            </a:extLst>
          </p:cNvPr>
          <p:cNvSpPr>
            <a:spLocks noGrp="1"/>
          </p:cNvSpPr>
          <p:nvPr>
            <p:ph type="title"/>
          </p:nvPr>
        </p:nvSpPr>
        <p:spPr/>
        <p:txBody>
          <a:bodyPr/>
          <a:lstStyle/>
          <a:p>
            <a:r>
              <a:rPr lang="pt-BR" dirty="0" err="1"/>
              <a:t>Mcu</a:t>
            </a:r>
            <a:r>
              <a:rPr lang="pt-BR" dirty="0"/>
              <a:t> 2020 </a:t>
            </a:r>
            <a:r>
              <a:rPr lang="pt-BR" dirty="0" err="1"/>
              <a:t>and</a:t>
            </a:r>
            <a:r>
              <a:rPr lang="pt-BR" dirty="0"/>
              <a:t> </a:t>
            </a:r>
            <a:r>
              <a:rPr lang="pt-BR" dirty="0" err="1"/>
              <a:t>students</a:t>
            </a:r>
            <a:endParaRPr lang="pt-BR" dirty="0"/>
          </a:p>
        </p:txBody>
      </p:sp>
      <p:sp>
        <p:nvSpPr>
          <p:cNvPr id="3" name="Espaço Reservado para Conteúdo 2">
            <a:extLst>
              <a:ext uri="{FF2B5EF4-FFF2-40B4-BE49-F238E27FC236}">
                <a16:creationId xmlns:a16="http://schemas.microsoft.com/office/drawing/2014/main" id="{38A52A6F-3A12-4ED1-A45E-FBD3F667C555}"/>
              </a:ext>
            </a:extLst>
          </p:cNvPr>
          <p:cNvSpPr>
            <a:spLocks noGrp="1"/>
          </p:cNvSpPr>
          <p:nvPr>
            <p:ph sz="quarter" idx="13"/>
          </p:nvPr>
        </p:nvSpPr>
        <p:spPr/>
        <p:txBody>
          <a:bodyPr/>
          <a:lstStyle/>
          <a:p>
            <a:pPr marL="228600"/>
            <a:r>
              <a:rPr lang="en-GB" sz="1800" dirty="0">
                <a:solidFill>
                  <a:srgbClr val="000000"/>
                </a:solidFill>
                <a:effectLst/>
                <a:latin typeface="Calibri" panose="020F0502020204030204" pitchFamily="34" charset="0"/>
                <a:ea typeface="Times New Roman" panose="02020603050405020304" pitchFamily="18" charset="0"/>
              </a:rPr>
              <a:t>“</a:t>
            </a:r>
            <a:r>
              <a:rPr lang="en-GB" sz="1800" b="1" dirty="0">
                <a:solidFill>
                  <a:srgbClr val="000000"/>
                </a:solidFill>
                <a:effectLst/>
                <a:latin typeface="Calibri" panose="020F0502020204030204" pitchFamily="34" charset="0"/>
                <a:ea typeface="Times New Roman" panose="02020603050405020304" pitchFamily="18" charset="0"/>
              </a:rPr>
              <a:t>Universities are non-discriminatory spaces of tolerance and respect where diversity of perspectives flourishes and where inclusivity, anchored in principles of equity and fairness, prevails</a:t>
            </a:r>
            <a:r>
              <a:rPr lang="en-GB" sz="1800" dirty="0">
                <a:solidFill>
                  <a:srgbClr val="000000"/>
                </a:solidFill>
                <a:effectLst/>
                <a:latin typeface="Calibri" panose="020F0502020204030204" pitchFamily="34" charset="0"/>
                <a:ea typeface="Times New Roman" panose="02020603050405020304" pitchFamily="18" charset="0"/>
              </a:rPr>
              <a:t>. They therefore commit themselves to advance equity and fairness in all aspects of academic life including admissions, hiring and promotion practices.”</a:t>
            </a:r>
            <a:endParaRPr lang="pt-BR" sz="1800" dirty="0">
              <a:effectLst/>
              <a:latin typeface="Times New Roman" panose="02020603050405020304" pitchFamily="18" charset="0"/>
              <a:ea typeface="Times New Roman" panose="02020603050405020304" pitchFamily="18" charset="0"/>
            </a:endParaRPr>
          </a:p>
          <a:p>
            <a:pPr marL="228600"/>
            <a:r>
              <a:rPr lang="en-GB" sz="1800" dirty="0">
                <a:solidFill>
                  <a:srgbClr val="000000"/>
                </a:solidFill>
                <a:effectLst/>
                <a:latin typeface="Calibri" panose="020F0502020204030204" pitchFamily="34" charset="0"/>
                <a:ea typeface="Times New Roman" panose="02020603050405020304" pitchFamily="18" charset="0"/>
              </a:rPr>
              <a:t>“</a:t>
            </a:r>
            <a:r>
              <a:rPr lang="en-GB" sz="1800" b="1" dirty="0">
                <a:solidFill>
                  <a:srgbClr val="000000"/>
                </a:solidFill>
                <a:effectLst/>
                <a:latin typeface="Calibri" panose="020F0502020204030204" pitchFamily="34" charset="0"/>
                <a:ea typeface="Times New Roman" panose="02020603050405020304" pitchFamily="18" charset="0"/>
              </a:rPr>
              <a:t>Education is a human right, a public good, and should be available to all</a:t>
            </a:r>
            <a:r>
              <a:rPr lang="en-GB" sz="1800" dirty="0">
                <a:solidFill>
                  <a:srgbClr val="000000"/>
                </a:solidFill>
                <a:effectLst/>
                <a:latin typeface="Calibri" panose="020F0502020204030204" pitchFamily="34" charset="0"/>
                <a:ea typeface="Times New Roman" panose="02020603050405020304" pitchFamily="18" charset="0"/>
              </a:rPr>
              <a:t>. Universities recognise that learning is a lifelong activity with tertiary education as one part of a continuum. Within that one part, </a:t>
            </a:r>
            <a:r>
              <a:rPr lang="en-GB" sz="1800" b="1" dirty="0">
                <a:solidFill>
                  <a:srgbClr val="000000"/>
                </a:solidFill>
                <a:effectLst/>
                <a:latin typeface="Calibri" panose="020F0502020204030204" pitchFamily="34" charset="0"/>
                <a:ea typeface="Times New Roman" panose="02020603050405020304" pitchFamily="18" charset="0"/>
              </a:rPr>
              <a:t>universities serve diverse learners at all stages of their lives</a:t>
            </a:r>
            <a:r>
              <a:rPr lang="en-GB" sz="1800" dirty="0">
                <a:solidFill>
                  <a:srgbClr val="000000"/>
                </a:solidFill>
                <a:effectLst/>
                <a:latin typeface="Calibri" panose="020F0502020204030204" pitchFamily="34" charset="0"/>
                <a:ea typeface="Times New Roman" panose="02020603050405020304" pitchFamily="18" charset="0"/>
              </a:rPr>
              <a:t>.”</a:t>
            </a:r>
            <a:endParaRPr lang="pt-BR" sz="1800" dirty="0">
              <a:effectLst/>
              <a:latin typeface="Times New Roman" panose="02020603050405020304" pitchFamily="18" charset="0"/>
              <a:ea typeface="Times New Roman" panose="02020603050405020304" pitchFamily="18" charset="0"/>
            </a:endParaRPr>
          </a:p>
          <a:p>
            <a:endParaRPr lang="pt-BR" dirty="0"/>
          </a:p>
        </p:txBody>
      </p:sp>
    </p:spTree>
    <p:extLst>
      <p:ext uri="{BB962C8B-B14F-4D97-AF65-F5344CB8AC3E}">
        <p14:creationId xmlns:p14="http://schemas.microsoft.com/office/powerpoint/2010/main" val="156186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3DB81-0CDF-4F56-B959-4C3E32320A06}"/>
              </a:ext>
            </a:extLst>
          </p:cNvPr>
          <p:cNvSpPr>
            <a:spLocks noGrp="1"/>
          </p:cNvSpPr>
          <p:nvPr>
            <p:ph type="title"/>
          </p:nvPr>
        </p:nvSpPr>
        <p:spPr/>
        <p:txBody>
          <a:bodyPr>
            <a:normAutofit fontScale="90000"/>
          </a:bodyPr>
          <a:lstStyle/>
          <a:p>
            <a:pPr algn="ctr"/>
            <a:r>
              <a:rPr lang="pt-BR" dirty="0" err="1"/>
              <a:t>What</a:t>
            </a:r>
            <a:r>
              <a:rPr lang="pt-BR" dirty="0"/>
              <a:t> </a:t>
            </a:r>
            <a:r>
              <a:rPr lang="pt-BR" dirty="0" err="1"/>
              <a:t>the</a:t>
            </a:r>
            <a:r>
              <a:rPr lang="pt-BR" dirty="0"/>
              <a:t> new </a:t>
            </a:r>
            <a:r>
              <a:rPr lang="pt-BR" dirty="0" err="1"/>
              <a:t>mcu</a:t>
            </a:r>
            <a:r>
              <a:rPr lang="pt-BR" dirty="0"/>
              <a:t> </a:t>
            </a:r>
            <a:r>
              <a:rPr lang="pt-BR" dirty="0" err="1"/>
              <a:t>means</a:t>
            </a:r>
            <a:r>
              <a:rPr lang="pt-BR" dirty="0"/>
              <a:t> for </a:t>
            </a:r>
            <a:r>
              <a:rPr lang="pt-BR" dirty="0" err="1"/>
              <a:t>students</a:t>
            </a:r>
            <a:r>
              <a:rPr lang="pt-BR" dirty="0"/>
              <a:t>?</a:t>
            </a:r>
          </a:p>
        </p:txBody>
      </p:sp>
      <p:sp>
        <p:nvSpPr>
          <p:cNvPr id="3" name="Espaço Reservado para Conteúdo 2">
            <a:extLst>
              <a:ext uri="{FF2B5EF4-FFF2-40B4-BE49-F238E27FC236}">
                <a16:creationId xmlns:a16="http://schemas.microsoft.com/office/drawing/2014/main" id="{28EA242E-8C9E-460C-B4C7-23A5C92DAB5A}"/>
              </a:ext>
            </a:extLst>
          </p:cNvPr>
          <p:cNvSpPr>
            <a:spLocks noGrp="1"/>
          </p:cNvSpPr>
          <p:nvPr>
            <p:ph sz="quarter" idx="13"/>
          </p:nvPr>
        </p:nvSpPr>
        <p:spPr/>
        <p:txBody>
          <a:bodyPr/>
          <a:lstStyle/>
          <a:p>
            <a:pPr algn="ctr"/>
            <a:r>
              <a:rPr lang="en-US" dirty="0">
                <a:latin typeface="Calibri" panose="020F0502020204030204" pitchFamily="34" charset="0"/>
                <a:cs typeface="Calibri" panose="020F0502020204030204" pitchFamily="34" charset="0"/>
              </a:rPr>
              <a:t>a recognition that we are part of the university not only as passive subjects, but as active actors who are part of the construction and implementation of the principles that MCU defends.</a:t>
            </a:r>
            <a:endParaRPr lang="pt-B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970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920B6-C2F1-4FA4-9DA3-C4AD7817A38C}"/>
              </a:ext>
            </a:extLst>
          </p:cNvPr>
          <p:cNvSpPr>
            <a:spLocks noGrp="1"/>
          </p:cNvSpPr>
          <p:nvPr>
            <p:ph type="ctrTitle"/>
          </p:nvPr>
        </p:nvSpPr>
        <p:spPr>
          <a:xfrm rot="21420000">
            <a:off x="586477" y="352076"/>
            <a:ext cx="9755187" cy="1525752"/>
          </a:xfrm>
        </p:spPr>
        <p:txBody>
          <a:bodyPr/>
          <a:lstStyle/>
          <a:p>
            <a:pPr algn="ctr"/>
            <a:r>
              <a:rPr lang="pt-BR" dirty="0" err="1"/>
              <a:t>Thank</a:t>
            </a:r>
            <a:r>
              <a:rPr lang="pt-BR" dirty="0"/>
              <a:t> </a:t>
            </a:r>
            <a:r>
              <a:rPr lang="pt-BR" dirty="0" err="1"/>
              <a:t>you</a:t>
            </a:r>
            <a:r>
              <a:rPr lang="pt-BR" dirty="0"/>
              <a:t>!</a:t>
            </a:r>
          </a:p>
        </p:txBody>
      </p:sp>
      <p:sp>
        <p:nvSpPr>
          <p:cNvPr id="3" name="Subtítulo 2">
            <a:extLst>
              <a:ext uri="{FF2B5EF4-FFF2-40B4-BE49-F238E27FC236}">
                <a16:creationId xmlns:a16="http://schemas.microsoft.com/office/drawing/2014/main" id="{21059DAB-1806-4595-BD9B-8D7CC0FDB726}"/>
              </a:ext>
            </a:extLst>
          </p:cNvPr>
          <p:cNvSpPr>
            <a:spLocks noGrp="1"/>
          </p:cNvSpPr>
          <p:nvPr>
            <p:ph type="subTitle" idx="1"/>
          </p:nvPr>
        </p:nvSpPr>
        <p:spPr>
          <a:xfrm rot="21420000">
            <a:off x="599914" y="2162166"/>
            <a:ext cx="9755187" cy="1012254"/>
          </a:xfrm>
        </p:spPr>
        <p:txBody>
          <a:bodyPr/>
          <a:lstStyle/>
          <a:p>
            <a:r>
              <a:rPr lang="pt-BR" sz="4400" dirty="0" err="1"/>
              <a:t>Questions</a:t>
            </a:r>
            <a:r>
              <a:rPr lang="pt-BR" sz="4400" dirty="0"/>
              <a:t>?</a:t>
            </a:r>
          </a:p>
          <a:p>
            <a:endParaRPr lang="pt-BR" dirty="0"/>
          </a:p>
        </p:txBody>
      </p:sp>
      <p:sp>
        <p:nvSpPr>
          <p:cNvPr id="4" name="CaixaDeTexto 3">
            <a:extLst>
              <a:ext uri="{FF2B5EF4-FFF2-40B4-BE49-F238E27FC236}">
                <a16:creationId xmlns:a16="http://schemas.microsoft.com/office/drawing/2014/main" id="{E219D97C-E845-4CCB-AFEA-BDC407F26F57}"/>
              </a:ext>
            </a:extLst>
          </p:cNvPr>
          <p:cNvSpPr txBox="1"/>
          <p:nvPr/>
        </p:nvSpPr>
        <p:spPr>
          <a:xfrm>
            <a:off x="208678" y="3536169"/>
            <a:ext cx="4588608" cy="923330"/>
          </a:xfrm>
          <a:prstGeom prst="rect">
            <a:avLst/>
          </a:prstGeom>
          <a:noFill/>
        </p:spPr>
        <p:txBody>
          <a:bodyPr wrap="square" rtlCol="0">
            <a:spAutoFit/>
          </a:bodyPr>
          <a:lstStyle/>
          <a:p>
            <a:r>
              <a:rPr lang="pt-BR" dirty="0"/>
              <a:t>Tamires Gomes Sampaio</a:t>
            </a:r>
          </a:p>
          <a:p>
            <a:r>
              <a:rPr lang="pt-BR" dirty="0"/>
              <a:t>E-mail: tamylpdf@gmail.com</a:t>
            </a:r>
          </a:p>
          <a:p>
            <a:r>
              <a:rPr lang="pt-BR" dirty="0"/>
              <a:t>@soutamires.sp</a:t>
            </a:r>
          </a:p>
        </p:txBody>
      </p:sp>
    </p:spTree>
    <p:extLst>
      <p:ext uri="{BB962C8B-B14F-4D97-AF65-F5344CB8AC3E}">
        <p14:creationId xmlns:p14="http://schemas.microsoft.com/office/powerpoint/2010/main" val="409949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847A-2EDF-4CD4-8653-573B096DD2F2}"/>
              </a:ext>
            </a:extLst>
          </p:cNvPr>
          <p:cNvSpPr>
            <a:spLocks noGrp="1"/>
          </p:cNvSpPr>
          <p:nvPr>
            <p:ph type="title"/>
          </p:nvPr>
        </p:nvSpPr>
        <p:spPr>
          <a:xfrm>
            <a:off x="685801" y="-120625"/>
            <a:ext cx="10394707" cy="3193487"/>
          </a:xfrm>
        </p:spPr>
        <p:txBody>
          <a:bodyPr/>
          <a:lstStyle/>
          <a:p>
            <a:pPr algn="ctr"/>
            <a:r>
              <a:rPr lang="pt-BR" dirty="0" err="1"/>
              <a:t>University</a:t>
            </a:r>
            <a:r>
              <a:rPr lang="pt-BR" dirty="0"/>
              <a:t> </a:t>
            </a:r>
            <a:r>
              <a:rPr lang="pt-BR" dirty="0" err="1"/>
              <a:t>values</a:t>
            </a:r>
            <a:r>
              <a:rPr lang="pt-BR" dirty="0"/>
              <a:t> </a:t>
            </a:r>
            <a:r>
              <a:rPr lang="pt-BR" dirty="0" err="1"/>
              <a:t>and</a:t>
            </a:r>
            <a:r>
              <a:rPr lang="pt-BR" dirty="0"/>
              <a:t> </a:t>
            </a:r>
            <a:r>
              <a:rPr lang="pt-BR" dirty="0" err="1"/>
              <a:t>responsabilities</a:t>
            </a:r>
            <a:r>
              <a:rPr lang="pt-BR" dirty="0"/>
              <a:t>: </a:t>
            </a:r>
            <a:r>
              <a:rPr lang="pt-BR" dirty="0" err="1"/>
              <a:t>responding</a:t>
            </a:r>
            <a:r>
              <a:rPr lang="pt-BR" dirty="0"/>
              <a:t> </a:t>
            </a:r>
            <a:r>
              <a:rPr lang="pt-BR" dirty="0" err="1"/>
              <a:t>to</a:t>
            </a:r>
            <a:r>
              <a:rPr lang="pt-BR" dirty="0"/>
              <a:t> </a:t>
            </a:r>
            <a:r>
              <a:rPr lang="pt-BR" dirty="0" err="1"/>
              <a:t>the</a:t>
            </a:r>
            <a:r>
              <a:rPr lang="pt-BR" dirty="0"/>
              <a:t> </a:t>
            </a:r>
            <a:r>
              <a:rPr lang="pt-BR" dirty="0" err="1"/>
              <a:t>challenges</a:t>
            </a:r>
            <a:r>
              <a:rPr lang="pt-BR" dirty="0"/>
              <a:t> </a:t>
            </a:r>
            <a:r>
              <a:rPr lang="pt-BR" dirty="0" err="1"/>
              <a:t>of</a:t>
            </a:r>
            <a:r>
              <a:rPr lang="pt-BR" dirty="0"/>
              <a:t> </a:t>
            </a:r>
            <a:r>
              <a:rPr lang="pt-BR" dirty="0" err="1"/>
              <a:t>the</a:t>
            </a:r>
            <a:r>
              <a:rPr lang="pt-BR" dirty="0"/>
              <a:t> future</a:t>
            </a:r>
          </a:p>
        </p:txBody>
      </p:sp>
      <p:sp>
        <p:nvSpPr>
          <p:cNvPr id="3" name="Espaço Reservado para Texto 2">
            <a:extLst>
              <a:ext uri="{FF2B5EF4-FFF2-40B4-BE49-F238E27FC236}">
                <a16:creationId xmlns:a16="http://schemas.microsoft.com/office/drawing/2014/main" id="{0B4FE389-74C5-404E-BED6-D1C9EA23C40E}"/>
              </a:ext>
            </a:extLst>
          </p:cNvPr>
          <p:cNvSpPr>
            <a:spLocks noGrp="1"/>
          </p:cNvSpPr>
          <p:nvPr>
            <p:ph type="body" idx="1"/>
          </p:nvPr>
        </p:nvSpPr>
        <p:spPr>
          <a:xfrm>
            <a:off x="685801" y="4550650"/>
            <a:ext cx="10394707" cy="1639614"/>
          </a:xfrm>
        </p:spPr>
        <p:txBody>
          <a:bodyPr>
            <a:normAutofit/>
          </a:bodyPr>
          <a:lstStyle/>
          <a:p>
            <a:pPr algn="ctr"/>
            <a:r>
              <a:rPr lang="pt-BR" sz="2800" dirty="0" err="1"/>
              <a:t>Launch</a:t>
            </a:r>
            <a:r>
              <a:rPr lang="pt-BR" sz="2800" dirty="0"/>
              <a:t> </a:t>
            </a:r>
            <a:r>
              <a:rPr lang="pt-BR" sz="2800" dirty="0" err="1"/>
              <a:t>and</a:t>
            </a:r>
            <a:r>
              <a:rPr lang="pt-BR" sz="2800" dirty="0"/>
              <a:t> </a:t>
            </a:r>
            <a:r>
              <a:rPr lang="pt-BR" sz="2800" dirty="0" err="1"/>
              <a:t>signature</a:t>
            </a:r>
            <a:r>
              <a:rPr lang="pt-BR" sz="2800" dirty="0"/>
              <a:t> </a:t>
            </a:r>
            <a:r>
              <a:rPr lang="pt-BR" sz="2800" dirty="0" err="1"/>
              <a:t>of</a:t>
            </a:r>
            <a:r>
              <a:rPr lang="pt-BR" sz="2800" dirty="0"/>
              <a:t> </a:t>
            </a:r>
            <a:r>
              <a:rPr lang="pt-BR" sz="2800" dirty="0" err="1"/>
              <a:t>the</a:t>
            </a:r>
            <a:r>
              <a:rPr lang="pt-BR" sz="2800" dirty="0"/>
              <a:t> magna </a:t>
            </a:r>
            <a:r>
              <a:rPr lang="pt-BR" sz="2800" dirty="0" err="1"/>
              <a:t>charta</a:t>
            </a:r>
            <a:r>
              <a:rPr lang="pt-BR" sz="2800" dirty="0"/>
              <a:t> </a:t>
            </a:r>
            <a:r>
              <a:rPr lang="pt-BR" sz="2800" dirty="0" err="1"/>
              <a:t>universitatum</a:t>
            </a:r>
            <a:r>
              <a:rPr lang="pt-BR" sz="2800" dirty="0"/>
              <a:t> 20020</a:t>
            </a:r>
          </a:p>
        </p:txBody>
      </p:sp>
    </p:spTree>
    <p:extLst>
      <p:ext uri="{BB962C8B-B14F-4D97-AF65-F5344CB8AC3E}">
        <p14:creationId xmlns:p14="http://schemas.microsoft.com/office/powerpoint/2010/main" val="336746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8BF5B-9842-4AF9-979A-9C8FC02BD71E}"/>
              </a:ext>
            </a:extLst>
          </p:cNvPr>
          <p:cNvSpPr>
            <a:spLocks noGrp="1"/>
          </p:cNvSpPr>
          <p:nvPr>
            <p:ph type="title"/>
          </p:nvPr>
        </p:nvSpPr>
        <p:spPr/>
        <p:txBody>
          <a:bodyPr/>
          <a:lstStyle/>
          <a:p>
            <a:r>
              <a:rPr lang="pt-BR" dirty="0"/>
              <a:t>Tamires gomes </a:t>
            </a:r>
            <a:r>
              <a:rPr lang="pt-BR" dirty="0" err="1"/>
              <a:t>sampaio</a:t>
            </a:r>
            <a:endParaRPr lang="pt-BR" dirty="0"/>
          </a:p>
        </p:txBody>
      </p:sp>
      <p:pic>
        <p:nvPicPr>
          <p:cNvPr id="4" name="Imagem 3">
            <a:extLst>
              <a:ext uri="{FF2B5EF4-FFF2-40B4-BE49-F238E27FC236}">
                <a16:creationId xmlns:a16="http://schemas.microsoft.com/office/drawing/2014/main" id="{331CF27F-ED91-4C75-B94F-7DF86537304B}"/>
              </a:ext>
            </a:extLst>
          </p:cNvPr>
          <p:cNvPicPr>
            <a:picLocks noChangeAspect="1"/>
          </p:cNvPicPr>
          <p:nvPr/>
        </p:nvPicPr>
        <p:blipFill>
          <a:blip r:embed="rId2"/>
          <a:stretch>
            <a:fillRect/>
          </a:stretch>
        </p:blipFill>
        <p:spPr>
          <a:xfrm>
            <a:off x="7474226" y="1837765"/>
            <a:ext cx="4031973" cy="3769618"/>
          </a:xfrm>
          <a:prstGeom prst="rect">
            <a:avLst/>
          </a:prstGeom>
        </p:spPr>
      </p:pic>
      <p:sp>
        <p:nvSpPr>
          <p:cNvPr id="5" name="CaixaDeTexto 4">
            <a:extLst>
              <a:ext uri="{FF2B5EF4-FFF2-40B4-BE49-F238E27FC236}">
                <a16:creationId xmlns:a16="http://schemas.microsoft.com/office/drawing/2014/main" id="{90648A09-12D4-4C57-B7D5-B067E94A6D1F}"/>
              </a:ext>
            </a:extLst>
          </p:cNvPr>
          <p:cNvSpPr txBox="1"/>
          <p:nvPr/>
        </p:nvSpPr>
        <p:spPr>
          <a:xfrm>
            <a:off x="781878" y="2252870"/>
            <a:ext cx="5830957" cy="3693319"/>
          </a:xfrm>
          <a:prstGeom prst="rect">
            <a:avLst/>
          </a:prstGeom>
          <a:noFill/>
        </p:spPr>
        <p:txBody>
          <a:bodyPr wrap="square" rtlCol="0">
            <a:spAutoFit/>
          </a:bodyPr>
          <a:lstStyle/>
          <a:p>
            <a:r>
              <a:rPr lang="en-US" sz="2000" dirty="0">
                <a:latin typeface="Arial Narrow" panose="020B0606020202030204" pitchFamily="34" charset="0"/>
              </a:rPr>
              <a:t>is a lawyer, master in Political and Economic Law. She was president of the Law Students Union of Mackenzie </a:t>
            </a:r>
            <a:r>
              <a:rPr lang="en-US" sz="2000" dirty="0" err="1">
                <a:latin typeface="Arial Narrow" panose="020B0606020202030204" pitchFamily="34" charset="0"/>
              </a:rPr>
              <a:t>Presbiterian</a:t>
            </a:r>
            <a:r>
              <a:rPr lang="en-US" sz="2000" dirty="0">
                <a:latin typeface="Arial Narrow" panose="020B0606020202030204" pitchFamily="34" charset="0"/>
              </a:rPr>
              <a:t> University (2014-2015) and vice president of the National Union of Students of Brazil (UNE) during 2015 to 2017. She participated in the Global Student Voice seminar in Norway in 2016 representing UNE and was one of the student leaders who wrote the Bergen Declaration. </a:t>
            </a:r>
          </a:p>
          <a:p>
            <a:r>
              <a:rPr lang="en-US" sz="2000" dirty="0">
                <a:latin typeface="Arial Narrow" panose="020B0606020202030204" pitchFamily="34" charset="0"/>
              </a:rPr>
              <a:t>She was the student representative of the drafting group of Magna Charta </a:t>
            </a:r>
            <a:r>
              <a:rPr lang="en-US" sz="2000" dirty="0" err="1">
                <a:latin typeface="Arial Narrow" panose="020B0606020202030204" pitchFamily="34" charset="0"/>
              </a:rPr>
              <a:t>Universitatum</a:t>
            </a:r>
            <a:r>
              <a:rPr lang="en-US" sz="2000" dirty="0">
                <a:latin typeface="Arial Narrow" panose="020B0606020202030204" pitchFamily="34" charset="0"/>
              </a:rPr>
              <a:t> 2020.</a:t>
            </a:r>
            <a:br>
              <a:rPr lang="en-US" dirty="0"/>
            </a:br>
            <a:endParaRPr lang="en-US" dirty="0"/>
          </a:p>
          <a:p>
            <a:br>
              <a:rPr lang="en-US" dirty="0"/>
            </a:br>
            <a:endParaRPr lang="pt-BR" dirty="0"/>
          </a:p>
        </p:txBody>
      </p:sp>
    </p:spTree>
    <p:extLst>
      <p:ext uri="{BB962C8B-B14F-4D97-AF65-F5344CB8AC3E}">
        <p14:creationId xmlns:p14="http://schemas.microsoft.com/office/powerpoint/2010/main" val="31185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39B09-A488-4040-AE6A-EF77C364B0CE}"/>
              </a:ext>
            </a:extLst>
          </p:cNvPr>
          <p:cNvSpPr>
            <a:spLocks noGrp="1"/>
          </p:cNvSpPr>
          <p:nvPr>
            <p:ph type="title"/>
          </p:nvPr>
        </p:nvSpPr>
        <p:spPr/>
        <p:txBody>
          <a:bodyPr>
            <a:normAutofit fontScale="90000"/>
          </a:bodyPr>
          <a:lstStyle/>
          <a:p>
            <a:pPr algn="ctr"/>
            <a:r>
              <a:rPr lang="pt-BR" dirty="0" err="1"/>
              <a:t>What</a:t>
            </a:r>
            <a:r>
              <a:rPr lang="pt-BR" dirty="0"/>
              <a:t> </a:t>
            </a:r>
            <a:r>
              <a:rPr lang="pt-BR" dirty="0" err="1"/>
              <a:t>the</a:t>
            </a:r>
            <a:r>
              <a:rPr lang="pt-BR" dirty="0"/>
              <a:t> new </a:t>
            </a:r>
            <a:r>
              <a:rPr lang="pt-BR" dirty="0" err="1"/>
              <a:t>mcu</a:t>
            </a:r>
            <a:r>
              <a:rPr lang="pt-BR" dirty="0"/>
              <a:t> </a:t>
            </a:r>
            <a:r>
              <a:rPr lang="pt-BR" dirty="0" err="1"/>
              <a:t>means</a:t>
            </a:r>
            <a:r>
              <a:rPr lang="pt-BR" dirty="0"/>
              <a:t> for </a:t>
            </a:r>
            <a:r>
              <a:rPr lang="pt-BR" dirty="0" err="1"/>
              <a:t>students</a:t>
            </a:r>
            <a:r>
              <a:rPr lang="pt-BR" dirty="0"/>
              <a:t>?</a:t>
            </a:r>
          </a:p>
        </p:txBody>
      </p:sp>
      <p:pic>
        <p:nvPicPr>
          <p:cNvPr id="4" name="Imagem 3">
            <a:extLst>
              <a:ext uri="{FF2B5EF4-FFF2-40B4-BE49-F238E27FC236}">
                <a16:creationId xmlns:a16="http://schemas.microsoft.com/office/drawing/2014/main" id="{10153B12-8A2B-41BC-BF68-91139CCC2649}"/>
              </a:ext>
            </a:extLst>
          </p:cNvPr>
          <p:cNvPicPr>
            <a:picLocks noChangeAspect="1"/>
          </p:cNvPicPr>
          <p:nvPr/>
        </p:nvPicPr>
        <p:blipFill>
          <a:blip r:embed="rId2"/>
          <a:stretch>
            <a:fillRect/>
          </a:stretch>
        </p:blipFill>
        <p:spPr>
          <a:xfrm>
            <a:off x="504677" y="1970494"/>
            <a:ext cx="4375519" cy="2917012"/>
          </a:xfrm>
          <a:prstGeom prst="rect">
            <a:avLst/>
          </a:prstGeom>
        </p:spPr>
      </p:pic>
      <p:pic>
        <p:nvPicPr>
          <p:cNvPr id="1026" name="Picture 2" descr="Pode ser uma imagem de 5 pessoas">
            <a:extLst>
              <a:ext uri="{FF2B5EF4-FFF2-40B4-BE49-F238E27FC236}">
                <a16:creationId xmlns:a16="http://schemas.microsoft.com/office/drawing/2014/main" id="{8BD1831D-9EDE-4BDE-B109-284ACA266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339" y="2153479"/>
            <a:ext cx="4744486" cy="272193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17EAFB43-931A-4409-8522-DDFDB433F654}"/>
              </a:ext>
            </a:extLst>
          </p:cNvPr>
          <p:cNvSpPr txBox="1"/>
          <p:nvPr/>
        </p:nvSpPr>
        <p:spPr>
          <a:xfrm>
            <a:off x="7008306" y="4911671"/>
            <a:ext cx="4327131" cy="646331"/>
          </a:xfrm>
          <a:prstGeom prst="rect">
            <a:avLst/>
          </a:prstGeom>
          <a:noFill/>
        </p:spPr>
        <p:txBody>
          <a:bodyPr wrap="square" rtlCol="0">
            <a:spAutoFit/>
          </a:bodyPr>
          <a:lstStyle/>
          <a:p>
            <a:r>
              <a:rPr lang="pt-BR" dirty="0"/>
              <a:t>Reading </a:t>
            </a:r>
            <a:r>
              <a:rPr lang="pt-BR" dirty="0" err="1"/>
              <a:t>of</a:t>
            </a:r>
            <a:r>
              <a:rPr lang="pt-BR" dirty="0"/>
              <a:t> </a:t>
            </a:r>
            <a:r>
              <a:rPr lang="pt-BR" dirty="0" err="1"/>
              <a:t>the</a:t>
            </a:r>
            <a:r>
              <a:rPr lang="pt-BR" dirty="0"/>
              <a:t> Bergen </a:t>
            </a:r>
            <a:r>
              <a:rPr lang="pt-BR" dirty="0" err="1"/>
              <a:t>Declaration</a:t>
            </a:r>
            <a:r>
              <a:rPr lang="pt-BR" dirty="0"/>
              <a:t> in 2016 (</a:t>
            </a:r>
            <a:r>
              <a:rPr lang="pt-BR" dirty="0" err="1"/>
              <a:t>Norway</a:t>
            </a:r>
            <a:r>
              <a:rPr lang="pt-BR" dirty="0"/>
              <a:t>)</a:t>
            </a:r>
          </a:p>
        </p:txBody>
      </p:sp>
      <p:sp>
        <p:nvSpPr>
          <p:cNvPr id="6" name="CaixaDeTexto 5">
            <a:extLst>
              <a:ext uri="{FF2B5EF4-FFF2-40B4-BE49-F238E27FC236}">
                <a16:creationId xmlns:a16="http://schemas.microsoft.com/office/drawing/2014/main" id="{ED985614-B0B7-469A-9088-50D76E73C266}"/>
              </a:ext>
            </a:extLst>
          </p:cNvPr>
          <p:cNvSpPr txBox="1"/>
          <p:nvPr/>
        </p:nvSpPr>
        <p:spPr>
          <a:xfrm>
            <a:off x="504677" y="5020235"/>
            <a:ext cx="4375519" cy="646331"/>
          </a:xfrm>
          <a:prstGeom prst="rect">
            <a:avLst/>
          </a:prstGeom>
          <a:noFill/>
        </p:spPr>
        <p:txBody>
          <a:bodyPr wrap="square" rtlCol="0">
            <a:spAutoFit/>
          </a:bodyPr>
          <a:lstStyle/>
          <a:p>
            <a:r>
              <a:rPr lang="en-US" dirty="0"/>
              <a:t>final plenary of the UNE national congress 2017 </a:t>
            </a:r>
            <a:endParaRPr lang="pt-BR" dirty="0"/>
          </a:p>
        </p:txBody>
      </p:sp>
    </p:spTree>
    <p:extLst>
      <p:ext uri="{BB962C8B-B14F-4D97-AF65-F5344CB8AC3E}">
        <p14:creationId xmlns:p14="http://schemas.microsoft.com/office/powerpoint/2010/main" val="279404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9D552-6C30-42D7-AD31-61F57FBC9D65}"/>
              </a:ext>
            </a:extLst>
          </p:cNvPr>
          <p:cNvSpPr>
            <a:spLocks noGrp="1"/>
          </p:cNvSpPr>
          <p:nvPr>
            <p:ph type="title"/>
          </p:nvPr>
        </p:nvSpPr>
        <p:spPr/>
        <p:txBody>
          <a:bodyPr/>
          <a:lstStyle/>
          <a:p>
            <a:r>
              <a:rPr lang="pt-BR" dirty="0"/>
              <a:t>Bergen </a:t>
            </a:r>
            <a:r>
              <a:rPr lang="pt-BR" dirty="0" err="1"/>
              <a:t>declaration</a:t>
            </a:r>
            <a:endParaRPr lang="pt-BR" dirty="0"/>
          </a:p>
        </p:txBody>
      </p:sp>
      <p:sp>
        <p:nvSpPr>
          <p:cNvPr id="3" name="Espaço Reservado para Conteúdo 2">
            <a:extLst>
              <a:ext uri="{FF2B5EF4-FFF2-40B4-BE49-F238E27FC236}">
                <a16:creationId xmlns:a16="http://schemas.microsoft.com/office/drawing/2014/main" id="{7A028F2D-6EE5-4F5D-A2DC-C755176DDE68}"/>
              </a:ext>
            </a:extLst>
          </p:cNvPr>
          <p:cNvSpPr>
            <a:spLocks noGrp="1"/>
          </p:cNvSpPr>
          <p:nvPr>
            <p:ph sz="quarter" idx="13"/>
          </p:nvPr>
        </p:nvSpPr>
        <p:spPr/>
        <p:txBody>
          <a:bodyPr/>
          <a:lstStyle/>
          <a:p>
            <a:pPr algn="just"/>
            <a:r>
              <a:rPr lang="en-US" b="0" i="0" dirty="0">
                <a:solidFill>
                  <a:srgbClr val="444444"/>
                </a:solidFill>
                <a:effectLst/>
                <a:latin typeface="MyriadPro-Bold"/>
              </a:rPr>
              <a:t>The Bergen Declaration was drafted and agreed on by the participating National </a:t>
            </a:r>
            <a:r>
              <a:rPr lang="en-US" dirty="0">
                <a:solidFill>
                  <a:srgbClr val="444444"/>
                </a:solidFill>
                <a:latin typeface="MyriadPro-Bold"/>
              </a:rPr>
              <a:t>students unions </a:t>
            </a:r>
            <a:r>
              <a:rPr lang="en-US" b="0" i="0" dirty="0">
                <a:solidFill>
                  <a:srgbClr val="444444"/>
                </a:solidFill>
                <a:effectLst/>
                <a:latin typeface="MyriadPro-Bold"/>
              </a:rPr>
              <a:t>from all over the World during the Global Student Voice seminar in Bergen. </a:t>
            </a:r>
            <a:r>
              <a:rPr lang="en-US" b="0" i="0" dirty="0">
                <a:solidFill>
                  <a:srgbClr val="444444"/>
                </a:solidFill>
                <a:effectLst/>
                <a:latin typeface="MyriadPro-Regular"/>
              </a:rPr>
              <a:t>The Declaration was drafted by student representatives from South America, North America, Europe, Africa, Asia, and the Pacific in May 2016.</a:t>
            </a:r>
            <a:endParaRPr lang="pt-BR" dirty="0"/>
          </a:p>
        </p:txBody>
      </p:sp>
    </p:spTree>
    <p:extLst>
      <p:ext uri="{BB962C8B-B14F-4D97-AF65-F5344CB8AC3E}">
        <p14:creationId xmlns:p14="http://schemas.microsoft.com/office/powerpoint/2010/main" val="315108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89C3D-4452-4AB0-9F17-BA492242D52A}"/>
              </a:ext>
            </a:extLst>
          </p:cNvPr>
          <p:cNvSpPr>
            <a:spLocks noGrp="1"/>
          </p:cNvSpPr>
          <p:nvPr>
            <p:ph type="title"/>
          </p:nvPr>
        </p:nvSpPr>
        <p:spPr/>
        <p:txBody>
          <a:bodyPr/>
          <a:lstStyle/>
          <a:p>
            <a:r>
              <a:rPr lang="pt-BR" dirty="0"/>
              <a:t>Bergen </a:t>
            </a:r>
            <a:r>
              <a:rPr lang="pt-BR" dirty="0" err="1"/>
              <a:t>declaration</a:t>
            </a:r>
            <a:endParaRPr lang="pt-BR" dirty="0"/>
          </a:p>
        </p:txBody>
      </p:sp>
      <p:sp>
        <p:nvSpPr>
          <p:cNvPr id="3" name="Espaço Reservado para Conteúdo 2">
            <a:extLst>
              <a:ext uri="{FF2B5EF4-FFF2-40B4-BE49-F238E27FC236}">
                <a16:creationId xmlns:a16="http://schemas.microsoft.com/office/drawing/2014/main" id="{56982299-A313-40DA-B2A6-FAF66AE1AA50}"/>
              </a:ext>
            </a:extLst>
          </p:cNvPr>
          <p:cNvSpPr>
            <a:spLocks noGrp="1"/>
          </p:cNvSpPr>
          <p:nvPr>
            <p:ph sz="quarter" idx="13"/>
          </p:nvPr>
        </p:nvSpPr>
        <p:spPr/>
        <p:txBody>
          <a:bodyPr/>
          <a:lstStyle/>
          <a:p>
            <a:r>
              <a:rPr lang="en-US" b="0" i="0" dirty="0">
                <a:solidFill>
                  <a:srgbClr val="444444"/>
                </a:solidFill>
                <a:effectLst/>
                <a:latin typeface="MyriadPro-Bold"/>
              </a:rPr>
              <a:t>Uniting for a global student voice</a:t>
            </a:r>
          </a:p>
          <a:p>
            <a:r>
              <a:rPr lang="en-US" b="0" i="0" dirty="0">
                <a:solidFill>
                  <a:srgbClr val="444444"/>
                </a:solidFill>
                <a:effectLst/>
                <a:latin typeface="MyriadPro-Regular"/>
              </a:rPr>
              <a:t>Education is a Human Right</a:t>
            </a:r>
            <a:endParaRPr lang="en-US" dirty="0">
              <a:solidFill>
                <a:srgbClr val="444444"/>
              </a:solidFill>
              <a:latin typeface="MyriadPro-Bold"/>
            </a:endParaRPr>
          </a:p>
          <a:p>
            <a:r>
              <a:rPr lang="pt-BR" b="0" i="0" dirty="0" err="1">
                <a:solidFill>
                  <a:srgbClr val="444444"/>
                </a:solidFill>
                <a:effectLst/>
                <a:latin typeface="MyriadPro-Regular"/>
              </a:rPr>
              <a:t>Students</a:t>
            </a:r>
            <a:r>
              <a:rPr lang="pt-BR" b="0" i="0" dirty="0">
                <a:solidFill>
                  <a:srgbClr val="444444"/>
                </a:solidFill>
                <a:effectLst/>
                <a:latin typeface="MyriadPro-Regular"/>
              </a:rPr>
              <a:t>’ </a:t>
            </a:r>
            <a:r>
              <a:rPr lang="pt-BR" b="0" i="0" dirty="0" err="1">
                <a:solidFill>
                  <a:srgbClr val="444444"/>
                </a:solidFill>
                <a:effectLst/>
                <a:latin typeface="MyriadPro-Regular"/>
              </a:rPr>
              <a:t>rights</a:t>
            </a:r>
            <a:r>
              <a:rPr lang="pt-BR" b="0" i="0" dirty="0">
                <a:solidFill>
                  <a:srgbClr val="444444"/>
                </a:solidFill>
                <a:effectLst/>
                <a:latin typeface="MyriadPro-Regular"/>
              </a:rPr>
              <a:t> (</a:t>
            </a:r>
            <a:r>
              <a:rPr lang="pt-BR" b="0" i="0" dirty="0" err="1">
                <a:solidFill>
                  <a:srgbClr val="444444"/>
                </a:solidFill>
                <a:effectLst/>
                <a:latin typeface="MyriadPro-Regular"/>
              </a:rPr>
              <a:t>quality</a:t>
            </a:r>
            <a:r>
              <a:rPr lang="pt-BR" b="0" i="0" dirty="0">
                <a:solidFill>
                  <a:srgbClr val="444444"/>
                </a:solidFill>
                <a:effectLst/>
                <a:latin typeface="MyriadPro-Regular"/>
              </a:rPr>
              <a:t> </a:t>
            </a:r>
            <a:r>
              <a:rPr lang="pt-BR" b="0" i="0" dirty="0" err="1">
                <a:solidFill>
                  <a:srgbClr val="444444"/>
                </a:solidFill>
                <a:effectLst/>
                <a:latin typeface="MyriadPro-Regular"/>
              </a:rPr>
              <a:t>education</a:t>
            </a:r>
            <a:r>
              <a:rPr lang="pt-BR" b="0" i="0" dirty="0">
                <a:solidFill>
                  <a:srgbClr val="444444"/>
                </a:solidFill>
                <a:effectLst/>
                <a:latin typeface="MyriadPro-Regular"/>
              </a:rPr>
              <a:t>, </a:t>
            </a:r>
            <a:r>
              <a:rPr lang="pt-BR" b="0" i="0" dirty="0" err="1">
                <a:solidFill>
                  <a:srgbClr val="444444"/>
                </a:solidFill>
                <a:effectLst/>
                <a:latin typeface="MyriadPro-Regular"/>
              </a:rPr>
              <a:t>students</a:t>
            </a:r>
            <a:r>
              <a:rPr lang="pt-BR" b="0" i="0" dirty="0">
                <a:solidFill>
                  <a:srgbClr val="444444"/>
                </a:solidFill>
                <a:effectLst/>
                <a:latin typeface="MyriadPro-Regular"/>
              </a:rPr>
              <a:t> </a:t>
            </a:r>
            <a:r>
              <a:rPr lang="pt-BR" b="0" i="0" dirty="0" err="1">
                <a:solidFill>
                  <a:srgbClr val="444444"/>
                </a:solidFill>
                <a:effectLst/>
                <a:latin typeface="MyriadPro-Regular"/>
              </a:rPr>
              <a:t>organization</a:t>
            </a:r>
            <a:r>
              <a:rPr lang="pt-BR" dirty="0">
                <a:solidFill>
                  <a:srgbClr val="444444"/>
                </a:solidFill>
                <a:latin typeface="MyriadPro-Regular"/>
              </a:rPr>
              <a:t>, </a:t>
            </a:r>
            <a:r>
              <a:rPr lang="pt-BR" dirty="0" err="1">
                <a:solidFill>
                  <a:srgbClr val="444444"/>
                </a:solidFill>
                <a:latin typeface="MyriadPro-Regular"/>
              </a:rPr>
              <a:t>autonomy</a:t>
            </a:r>
            <a:r>
              <a:rPr lang="pt-BR" dirty="0">
                <a:solidFill>
                  <a:srgbClr val="444444"/>
                </a:solidFill>
                <a:latin typeface="MyriadPro-Regular"/>
              </a:rPr>
              <a:t>, </a:t>
            </a:r>
            <a:r>
              <a:rPr lang="pt-BR" dirty="0" err="1">
                <a:solidFill>
                  <a:srgbClr val="444444"/>
                </a:solidFill>
                <a:latin typeface="MyriadPro-Regular"/>
              </a:rPr>
              <a:t>etc</a:t>
            </a:r>
            <a:r>
              <a:rPr lang="pt-BR" dirty="0">
                <a:solidFill>
                  <a:srgbClr val="444444"/>
                </a:solidFill>
                <a:latin typeface="MyriadPro-Regular"/>
              </a:rPr>
              <a:t>)</a:t>
            </a:r>
          </a:p>
          <a:p>
            <a:r>
              <a:rPr lang="pt-BR" b="0" i="0" dirty="0">
                <a:solidFill>
                  <a:srgbClr val="444444"/>
                </a:solidFill>
                <a:effectLst/>
                <a:latin typeface="MyriadPro-Bold"/>
              </a:rPr>
              <a:t>Access </a:t>
            </a:r>
            <a:r>
              <a:rPr lang="pt-BR" b="0" i="0" dirty="0" err="1">
                <a:solidFill>
                  <a:srgbClr val="444444"/>
                </a:solidFill>
                <a:effectLst/>
                <a:latin typeface="MyriadPro-Bold"/>
              </a:rPr>
              <a:t>to</a:t>
            </a:r>
            <a:r>
              <a:rPr lang="pt-BR" b="0" i="0" dirty="0">
                <a:solidFill>
                  <a:srgbClr val="444444"/>
                </a:solidFill>
                <a:effectLst/>
                <a:latin typeface="MyriadPro-Bold"/>
              </a:rPr>
              <a:t> </a:t>
            </a:r>
            <a:r>
              <a:rPr lang="pt-BR" b="0" i="0" dirty="0" err="1">
                <a:solidFill>
                  <a:srgbClr val="444444"/>
                </a:solidFill>
                <a:effectLst/>
                <a:latin typeface="MyriadPro-Bold"/>
              </a:rPr>
              <a:t>tertiary</a:t>
            </a:r>
            <a:r>
              <a:rPr lang="pt-BR" b="0" i="0" dirty="0">
                <a:solidFill>
                  <a:srgbClr val="444444"/>
                </a:solidFill>
                <a:effectLst/>
                <a:latin typeface="MyriadPro-Bold"/>
              </a:rPr>
              <a:t> </a:t>
            </a:r>
            <a:r>
              <a:rPr lang="pt-BR" b="0" i="0" dirty="0" err="1">
                <a:solidFill>
                  <a:srgbClr val="444444"/>
                </a:solidFill>
                <a:effectLst/>
                <a:latin typeface="MyriadPro-Bold"/>
              </a:rPr>
              <a:t>education</a:t>
            </a:r>
            <a:r>
              <a:rPr lang="pt-BR" b="0" i="0" dirty="0">
                <a:solidFill>
                  <a:srgbClr val="444444"/>
                </a:solidFill>
                <a:effectLst/>
                <a:latin typeface="MyriadPro-Bold"/>
              </a:rPr>
              <a:t> (</a:t>
            </a:r>
            <a:r>
              <a:rPr lang="en-US" b="0" i="0" dirty="0">
                <a:solidFill>
                  <a:srgbClr val="444444"/>
                </a:solidFill>
                <a:effectLst/>
                <a:latin typeface="MyriadPro-Regular"/>
              </a:rPr>
              <a:t>education should be a public and universal good)</a:t>
            </a:r>
          </a:p>
          <a:p>
            <a:r>
              <a:rPr lang="pt-BR" b="0" i="0" dirty="0" err="1">
                <a:solidFill>
                  <a:srgbClr val="444444"/>
                </a:solidFill>
                <a:effectLst/>
                <a:latin typeface="MyriadPro-Bold"/>
              </a:rPr>
              <a:t>Sustainability</a:t>
            </a:r>
            <a:r>
              <a:rPr lang="pt-BR" b="0" i="0" dirty="0">
                <a:solidFill>
                  <a:srgbClr val="444444"/>
                </a:solidFill>
                <a:effectLst/>
                <a:latin typeface="MyriadPro-Bold"/>
              </a:rPr>
              <a:t>, </a:t>
            </a:r>
            <a:r>
              <a:rPr lang="pt-BR" b="0" i="0" dirty="0" err="1">
                <a:solidFill>
                  <a:srgbClr val="444444"/>
                </a:solidFill>
                <a:effectLst/>
                <a:latin typeface="MyriadPro-Bold"/>
              </a:rPr>
              <a:t>Mobility</a:t>
            </a:r>
            <a:r>
              <a:rPr lang="pt-BR" b="0" i="0" dirty="0">
                <a:solidFill>
                  <a:srgbClr val="444444"/>
                </a:solidFill>
                <a:effectLst/>
                <a:latin typeface="MyriadPro-Bold"/>
              </a:rPr>
              <a:t> </a:t>
            </a:r>
            <a:r>
              <a:rPr lang="pt-BR" b="0" i="0" dirty="0" err="1">
                <a:solidFill>
                  <a:srgbClr val="444444"/>
                </a:solidFill>
                <a:effectLst/>
                <a:latin typeface="MyriadPro-Bold"/>
              </a:rPr>
              <a:t>and</a:t>
            </a:r>
            <a:r>
              <a:rPr lang="pt-BR" b="0" i="0" dirty="0">
                <a:solidFill>
                  <a:srgbClr val="444444"/>
                </a:solidFill>
                <a:effectLst/>
                <a:latin typeface="MyriadPro-Bold"/>
              </a:rPr>
              <a:t> </a:t>
            </a:r>
            <a:r>
              <a:rPr lang="pt-BR" b="0" i="0" dirty="0" err="1">
                <a:solidFill>
                  <a:srgbClr val="444444"/>
                </a:solidFill>
                <a:effectLst/>
                <a:latin typeface="MyriadPro-Bold"/>
              </a:rPr>
              <a:t>Safety</a:t>
            </a:r>
            <a:endParaRPr lang="en-US" dirty="0">
              <a:solidFill>
                <a:srgbClr val="444444"/>
              </a:solidFill>
              <a:latin typeface="MyriadPro-Regular"/>
            </a:endParaRPr>
          </a:p>
          <a:p>
            <a:r>
              <a:rPr lang="pt-BR" b="0" i="0" dirty="0">
                <a:solidFill>
                  <a:srgbClr val="444444"/>
                </a:solidFill>
                <a:effectLst/>
                <a:latin typeface="MyriadPro-Bold"/>
              </a:rPr>
              <a:t>Global </a:t>
            </a:r>
            <a:r>
              <a:rPr lang="pt-BR" b="0" i="0" dirty="0" err="1">
                <a:solidFill>
                  <a:srgbClr val="444444"/>
                </a:solidFill>
                <a:effectLst/>
                <a:latin typeface="MyriadPro-Bold"/>
              </a:rPr>
              <a:t>Students</a:t>
            </a:r>
            <a:r>
              <a:rPr lang="pt-BR" b="0" i="0" dirty="0">
                <a:solidFill>
                  <a:srgbClr val="444444"/>
                </a:solidFill>
                <a:effectLst/>
                <a:latin typeface="MyriadPro-Bold"/>
              </a:rPr>
              <a:t> Voice (Global </a:t>
            </a:r>
            <a:r>
              <a:rPr lang="pt-BR" b="0" i="0" dirty="0" err="1">
                <a:solidFill>
                  <a:srgbClr val="444444"/>
                </a:solidFill>
                <a:effectLst/>
                <a:latin typeface="MyriadPro-Bold"/>
              </a:rPr>
              <a:t>Student</a:t>
            </a:r>
            <a:r>
              <a:rPr lang="pt-BR" b="0" i="0" dirty="0">
                <a:solidFill>
                  <a:srgbClr val="444444"/>
                </a:solidFill>
                <a:effectLst/>
                <a:latin typeface="MyriadPro-Bold"/>
              </a:rPr>
              <a:t> </a:t>
            </a:r>
            <a:r>
              <a:rPr lang="pt-BR" b="0" i="0" dirty="0" err="1">
                <a:solidFill>
                  <a:srgbClr val="444444"/>
                </a:solidFill>
                <a:effectLst/>
                <a:latin typeface="MyriadPro-Bold"/>
              </a:rPr>
              <a:t>Forum</a:t>
            </a:r>
            <a:r>
              <a:rPr lang="pt-BR" b="0" i="0" dirty="0">
                <a:solidFill>
                  <a:srgbClr val="444444"/>
                </a:solidFill>
                <a:effectLst/>
                <a:latin typeface="MyriadPro-Bold"/>
              </a:rPr>
              <a:t>)</a:t>
            </a:r>
            <a:endParaRPr lang="pt-BR" b="0" i="0" dirty="0">
              <a:solidFill>
                <a:srgbClr val="444444"/>
              </a:solidFill>
              <a:effectLst/>
              <a:latin typeface="MyriadPro-Regular"/>
            </a:endParaRPr>
          </a:p>
          <a:p>
            <a:endParaRPr lang="pt-BR" b="0" i="0" dirty="0">
              <a:solidFill>
                <a:srgbClr val="444444"/>
              </a:solidFill>
              <a:effectLst/>
              <a:latin typeface="MyriadPro-Regular"/>
            </a:endParaRPr>
          </a:p>
          <a:p>
            <a:endParaRPr lang="pt-BR" dirty="0"/>
          </a:p>
        </p:txBody>
      </p:sp>
    </p:spTree>
    <p:extLst>
      <p:ext uri="{BB962C8B-B14F-4D97-AF65-F5344CB8AC3E}">
        <p14:creationId xmlns:p14="http://schemas.microsoft.com/office/powerpoint/2010/main" val="183335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008D0-D9FA-48CE-BD42-FCA58641F282}"/>
              </a:ext>
            </a:extLst>
          </p:cNvPr>
          <p:cNvSpPr>
            <a:spLocks noGrp="1"/>
          </p:cNvSpPr>
          <p:nvPr>
            <p:ph type="title"/>
          </p:nvPr>
        </p:nvSpPr>
        <p:spPr/>
        <p:txBody>
          <a:bodyPr/>
          <a:lstStyle/>
          <a:p>
            <a:r>
              <a:rPr lang="pt-BR" dirty="0" err="1"/>
              <a:t>Mcu</a:t>
            </a:r>
            <a:r>
              <a:rPr lang="pt-BR" dirty="0"/>
              <a:t> 1988 </a:t>
            </a:r>
            <a:r>
              <a:rPr lang="pt-BR" dirty="0" err="1"/>
              <a:t>and</a:t>
            </a:r>
            <a:r>
              <a:rPr lang="pt-BR" dirty="0"/>
              <a:t> </a:t>
            </a:r>
            <a:r>
              <a:rPr lang="pt-BR" dirty="0" err="1"/>
              <a:t>students</a:t>
            </a:r>
            <a:endParaRPr lang="pt-BR" dirty="0"/>
          </a:p>
        </p:txBody>
      </p:sp>
      <p:sp>
        <p:nvSpPr>
          <p:cNvPr id="3" name="Espaço Reservado para Conteúdo 2">
            <a:extLst>
              <a:ext uri="{FF2B5EF4-FFF2-40B4-BE49-F238E27FC236}">
                <a16:creationId xmlns:a16="http://schemas.microsoft.com/office/drawing/2014/main" id="{D9374472-3504-4BC2-B9E0-3D06A9C9C100}"/>
              </a:ext>
            </a:extLst>
          </p:cNvPr>
          <p:cNvSpPr>
            <a:spLocks noGrp="1"/>
          </p:cNvSpPr>
          <p:nvPr>
            <p:ph sz="quarter" idx="13"/>
          </p:nvPr>
        </p:nvSpPr>
        <p:spPr/>
        <p:txBody>
          <a:bodyPr>
            <a:normAutofit/>
          </a:bodyPr>
          <a:lstStyle/>
          <a:p>
            <a:r>
              <a:rPr lang="pt-BR" sz="1800" dirty="0">
                <a:latin typeface="Calibri" panose="020F0502020204030204" pitchFamily="34" charset="0"/>
                <a:cs typeface="Calibri" panose="020F0502020204030204" pitchFamily="34" charset="0"/>
              </a:rPr>
              <a:t>“</a:t>
            </a:r>
            <a:r>
              <a:rPr lang="pt-BR" sz="1800" dirty="0" err="1">
                <a:latin typeface="Calibri" panose="020F0502020204030204" pitchFamily="34" charset="0"/>
                <a:cs typeface="Calibri" panose="020F0502020204030204" pitchFamily="34" charset="0"/>
              </a:rPr>
              <a:t>Each</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university</a:t>
            </a:r>
            <a:r>
              <a:rPr lang="pt-BR" sz="1800" dirty="0">
                <a:latin typeface="Calibri" panose="020F0502020204030204" pitchFamily="34" charset="0"/>
                <a:cs typeface="Calibri" panose="020F0502020204030204" pitchFamily="34" charset="0"/>
              </a:rPr>
              <a:t> must – </a:t>
            </a:r>
            <a:r>
              <a:rPr lang="pt-BR" sz="1800" dirty="0" err="1">
                <a:latin typeface="Calibri" panose="020F0502020204030204" pitchFamily="34" charset="0"/>
                <a:cs typeface="Calibri" panose="020F0502020204030204" pitchFamily="34" charset="0"/>
              </a:rPr>
              <a:t>with</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due</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allowance</a:t>
            </a:r>
            <a:r>
              <a:rPr lang="pt-BR" sz="1800" dirty="0">
                <a:latin typeface="Calibri" panose="020F0502020204030204" pitchFamily="34" charset="0"/>
                <a:cs typeface="Calibri" panose="020F0502020204030204" pitchFamily="34" charset="0"/>
              </a:rPr>
              <a:t> for particular </a:t>
            </a:r>
            <a:r>
              <a:rPr lang="pt-BR" sz="1800" dirty="0" err="1">
                <a:latin typeface="Calibri" panose="020F0502020204030204" pitchFamily="34" charset="0"/>
                <a:cs typeface="Calibri" panose="020F0502020204030204" pitchFamily="34" charset="0"/>
              </a:rPr>
              <a:t>circumstances</a:t>
            </a:r>
            <a:r>
              <a:rPr lang="pt-BR" sz="1800" dirty="0">
                <a:latin typeface="Calibri" panose="020F0502020204030204" pitchFamily="34" charset="0"/>
                <a:cs typeface="Calibri" panose="020F0502020204030204" pitchFamily="34" charset="0"/>
              </a:rPr>
              <a:t> – </a:t>
            </a:r>
            <a:r>
              <a:rPr lang="pt-BR" sz="1800" dirty="0" err="1">
                <a:latin typeface="Calibri" panose="020F0502020204030204" pitchFamily="34" charset="0"/>
                <a:cs typeface="Calibri" panose="020F0502020204030204" pitchFamily="34" charset="0"/>
              </a:rPr>
              <a:t>ensure</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that</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it’s</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students</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freedoms</a:t>
            </a:r>
            <a:r>
              <a:rPr lang="pt-BR" sz="1800" dirty="0">
                <a:latin typeface="Calibri" panose="020F0502020204030204" pitchFamily="34" charset="0"/>
                <a:cs typeface="Calibri" panose="020F0502020204030204" pitchFamily="34" charset="0"/>
              </a:rPr>
              <a:t> are </a:t>
            </a:r>
            <a:r>
              <a:rPr lang="pt-BR" sz="1800" dirty="0" err="1">
                <a:latin typeface="Calibri" panose="020F0502020204030204" pitchFamily="34" charset="0"/>
                <a:cs typeface="Calibri" panose="020F0502020204030204" pitchFamily="34" charset="0"/>
              </a:rPr>
              <a:t>safeguardED</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and</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that</a:t>
            </a:r>
            <a:r>
              <a:rPr lang="pt-BR" sz="1800" dirty="0">
                <a:latin typeface="Calibri" panose="020F0502020204030204" pitchFamily="34" charset="0"/>
                <a:cs typeface="Calibri" panose="020F0502020204030204" pitchFamily="34" charset="0"/>
              </a:rPr>
              <a:t> THEY </a:t>
            </a:r>
            <a:r>
              <a:rPr lang="pt-BR" sz="1800" dirty="0" err="1">
                <a:latin typeface="Calibri" panose="020F0502020204030204" pitchFamily="34" charset="0"/>
                <a:cs typeface="Calibri" panose="020F0502020204030204" pitchFamily="34" charset="0"/>
              </a:rPr>
              <a:t>enjoy</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consessions</a:t>
            </a:r>
            <a:r>
              <a:rPr lang="pt-BR" sz="1800" dirty="0">
                <a:latin typeface="Calibri" panose="020F0502020204030204" pitchFamily="34" charset="0"/>
                <a:cs typeface="Calibri" panose="020F0502020204030204" pitchFamily="34" charset="0"/>
              </a:rPr>
              <a:t> in </a:t>
            </a:r>
            <a:r>
              <a:rPr lang="pt-BR" sz="1800" dirty="0" err="1">
                <a:latin typeface="Calibri" panose="020F0502020204030204" pitchFamily="34" charset="0"/>
                <a:cs typeface="Calibri" panose="020F0502020204030204" pitchFamily="34" charset="0"/>
              </a:rPr>
              <a:t>which</a:t>
            </a:r>
            <a:r>
              <a:rPr lang="pt-BR" sz="1800" dirty="0">
                <a:latin typeface="Calibri" panose="020F0502020204030204" pitchFamily="34" charset="0"/>
                <a:cs typeface="Calibri" panose="020F0502020204030204" pitchFamily="34" charset="0"/>
              </a:rPr>
              <a:t> They </a:t>
            </a:r>
            <a:r>
              <a:rPr lang="pt-BR" sz="1800" dirty="0" err="1">
                <a:latin typeface="Calibri" panose="020F0502020204030204" pitchFamily="34" charset="0"/>
                <a:cs typeface="Calibri" panose="020F0502020204030204" pitchFamily="34" charset="0"/>
              </a:rPr>
              <a:t>can</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acquire</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the</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culture</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and</a:t>
            </a:r>
            <a:r>
              <a:rPr lang="pt-BR" sz="1800" dirty="0">
                <a:latin typeface="Calibri" panose="020F0502020204030204" pitchFamily="34" charset="0"/>
                <a:cs typeface="Calibri" panose="020F0502020204030204" pitchFamily="34" charset="0"/>
              </a:rPr>
              <a:t> training </a:t>
            </a:r>
            <a:r>
              <a:rPr lang="pt-BR" sz="1800" dirty="0" err="1">
                <a:latin typeface="Calibri" panose="020F0502020204030204" pitchFamily="34" charset="0"/>
                <a:cs typeface="Calibri" panose="020F0502020204030204" pitchFamily="34" charset="0"/>
              </a:rPr>
              <a:t>which</a:t>
            </a:r>
            <a:r>
              <a:rPr lang="pt-BR" sz="1800" dirty="0">
                <a:latin typeface="Calibri" panose="020F0502020204030204" pitchFamily="34" charset="0"/>
                <a:cs typeface="Calibri" panose="020F0502020204030204" pitchFamily="34" charset="0"/>
              </a:rPr>
              <a:t> it </a:t>
            </a:r>
            <a:r>
              <a:rPr lang="pt-BR" sz="1800" dirty="0" err="1">
                <a:latin typeface="Calibri" panose="020F0502020204030204" pitchFamily="34" charset="0"/>
                <a:cs typeface="Calibri" panose="020F0502020204030204" pitchFamily="34" charset="0"/>
              </a:rPr>
              <a:t>is</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their</a:t>
            </a:r>
            <a:r>
              <a:rPr lang="pt-BR" sz="1800" dirty="0">
                <a:latin typeface="Calibri" panose="020F0502020204030204" pitchFamily="34" charset="0"/>
                <a:cs typeface="Calibri" panose="020F0502020204030204" pitchFamily="34" charset="0"/>
              </a:rPr>
              <a:t> </a:t>
            </a:r>
            <a:r>
              <a:rPr lang="pt-BR" sz="1800">
                <a:latin typeface="Calibri" panose="020F0502020204030204" pitchFamily="34" charset="0"/>
                <a:cs typeface="Calibri" panose="020F0502020204030204" pitchFamily="34" charset="0"/>
              </a:rPr>
              <a:t>purpose</a:t>
            </a:r>
            <a:r>
              <a:rPr lang="pt-BR" sz="1800" dirty="0">
                <a:latin typeface="Calibri" panose="020F0502020204030204" pitchFamily="34" charset="0"/>
                <a:cs typeface="Calibri" panose="020F0502020204030204" pitchFamily="34" charset="0"/>
              </a:rPr>
              <a:t> </a:t>
            </a:r>
            <a:r>
              <a:rPr lang="pt-BR" sz="1800" dirty="0" err="1">
                <a:latin typeface="Calibri" panose="020F0502020204030204" pitchFamily="34" charset="0"/>
                <a:cs typeface="Calibri" panose="020F0502020204030204" pitchFamily="34" charset="0"/>
              </a:rPr>
              <a:t>to</a:t>
            </a:r>
            <a:r>
              <a:rPr lang="pt-BR" sz="1800" dirty="0">
                <a:latin typeface="Calibri" panose="020F0502020204030204" pitchFamily="34" charset="0"/>
                <a:cs typeface="Calibri" panose="020F0502020204030204" pitchFamily="34" charset="0"/>
              </a:rPr>
              <a:t> possess.” </a:t>
            </a:r>
          </a:p>
          <a:p>
            <a:pPr marL="0" indent="0">
              <a:buNone/>
            </a:pPr>
            <a:r>
              <a:rPr lang="pt-BR" sz="1800" dirty="0">
                <a:latin typeface="Calibri" panose="020F0502020204030204" pitchFamily="34" charset="0"/>
                <a:cs typeface="Calibri" panose="020F0502020204030204" pitchFamily="34" charset="0"/>
              </a:rPr>
              <a:t>- MCU 1988 </a:t>
            </a:r>
          </a:p>
        </p:txBody>
      </p:sp>
    </p:spTree>
    <p:extLst>
      <p:ext uri="{BB962C8B-B14F-4D97-AF65-F5344CB8AC3E}">
        <p14:creationId xmlns:p14="http://schemas.microsoft.com/office/powerpoint/2010/main" val="121055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F3BED-B2FA-4B42-ABA7-85EB01183EE7}"/>
              </a:ext>
            </a:extLst>
          </p:cNvPr>
          <p:cNvSpPr>
            <a:spLocks noGrp="1"/>
          </p:cNvSpPr>
          <p:nvPr>
            <p:ph type="title"/>
          </p:nvPr>
        </p:nvSpPr>
        <p:spPr/>
        <p:txBody>
          <a:bodyPr>
            <a:normAutofit/>
          </a:bodyPr>
          <a:lstStyle/>
          <a:p>
            <a:pPr algn="ctr"/>
            <a:r>
              <a:rPr lang="pt-BR" dirty="0"/>
              <a:t>MCU 2020 </a:t>
            </a:r>
            <a:r>
              <a:rPr lang="pt-BR" dirty="0" err="1"/>
              <a:t>and</a:t>
            </a:r>
            <a:r>
              <a:rPr lang="pt-BR" dirty="0"/>
              <a:t> </a:t>
            </a:r>
            <a:r>
              <a:rPr lang="pt-BR" dirty="0" err="1"/>
              <a:t>students</a:t>
            </a:r>
            <a:endParaRPr lang="pt-BR" dirty="0"/>
          </a:p>
        </p:txBody>
      </p:sp>
      <p:sp>
        <p:nvSpPr>
          <p:cNvPr id="3" name="Espaço Reservado para Conteúdo 2">
            <a:extLst>
              <a:ext uri="{FF2B5EF4-FFF2-40B4-BE49-F238E27FC236}">
                <a16:creationId xmlns:a16="http://schemas.microsoft.com/office/drawing/2014/main" id="{77D8DC61-1B54-4CE2-842F-F1A11578D7B4}"/>
              </a:ext>
            </a:extLst>
          </p:cNvPr>
          <p:cNvSpPr>
            <a:spLocks noGrp="1"/>
          </p:cNvSpPr>
          <p:nvPr>
            <p:ph sz="quarter" idx="13"/>
          </p:nvPr>
        </p:nvSpPr>
        <p:spPr/>
        <p:txBody>
          <a:bodyPr/>
          <a:lstStyle/>
          <a:p>
            <a:r>
              <a:rPr lang="nl-NL" sz="1800" dirty="0">
                <a:solidFill>
                  <a:srgbClr val="000000"/>
                </a:solidFill>
                <a:effectLst/>
                <a:latin typeface="Calibri" panose="020F0502020204030204" pitchFamily="34" charset="0"/>
                <a:ea typeface="Calibri" panose="020F0502020204030204" pitchFamily="34" charset="0"/>
              </a:rPr>
              <a:t>“The Magna Charta Universitatum, a declaration and affirmation of the fundamental principles upon which the mission of universities should be based, was signed in 1988 on the occasion of the 900th anniversary of the University of Bologna.”</a:t>
            </a:r>
          </a:p>
          <a:p>
            <a:endParaRPr lang="nl-NL" sz="1800" dirty="0">
              <a:solidFill>
                <a:srgbClr val="000000"/>
              </a:solidFill>
              <a:effectLst/>
              <a:latin typeface="Calibri" panose="020F0502020204030204" pitchFamily="34" charset="0"/>
              <a:ea typeface="Calibri" panose="020F0502020204030204" pitchFamily="34" charset="0"/>
            </a:endParaRPr>
          </a:p>
          <a:p>
            <a:r>
              <a:rPr lang="en-US" sz="1800" dirty="0">
                <a:latin typeface="Calibri" panose="020F0502020204030204" pitchFamily="34" charset="0"/>
                <a:cs typeface="Calibri" panose="020F0502020204030204" pitchFamily="34" charset="0"/>
              </a:rPr>
              <a:t>Here in Brazil, we learned that the tripod that provide the basis for higher education is teaching, research and extension. When we talk about the principles being implemented I would say that there is another tripod: the direction, the professors and the students.</a:t>
            </a:r>
            <a:endParaRPr lang="pt-B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744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AC442-C799-4605-BA04-4F32384F0373}"/>
              </a:ext>
            </a:extLst>
          </p:cNvPr>
          <p:cNvSpPr>
            <a:spLocks noGrp="1"/>
          </p:cNvSpPr>
          <p:nvPr>
            <p:ph type="title"/>
          </p:nvPr>
        </p:nvSpPr>
        <p:spPr/>
        <p:txBody>
          <a:bodyPr/>
          <a:lstStyle/>
          <a:p>
            <a:r>
              <a:rPr lang="pt-BR" dirty="0" err="1"/>
              <a:t>Mcu</a:t>
            </a:r>
            <a:r>
              <a:rPr lang="pt-BR" dirty="0"/>
              <a:t> 2020 </a:t>
            </a:r>
            <a:r>
              <a:rPr lang="pt-BR" dirty="0" err="1"/>
              <a:t>and</a:t>
            </a:r>
            <a:r>
              <a:rPr lang="pt-BR" dirty="0"/>
              <a:t> </a:t>
            </a:r>
            <a:r>
              <a:rPr lang="pt-BR" dirty="0" err="1"/>
              <a:t>students</a:t>
            </a:r>
            <a:endParaRPr lang="pt-BR" dirty="0"/>
          </a:p>
        </p:txBody>
      </p:sp>
      <p:sp>
        <p:nvSpPr>
          <p:cNvPr id="3" name="Espaço Reservado para Conteúdo 2">
            <a:extLst>
              <a:ext uri="{FF2B5EF4-FFF2-40B4-BE49-F238E27FC236}">
                <a16:creationId xmlns:a16="http://schemas.microsoft.com/office/drawing/2014/main" id="{C14D64B2-4BB8-4B60-8F50-E5025E3C520A}"/>
              </a:ext>
            </a:extLst>
          </p:cNvPr>
          <p:cNvSpPr>
            <a:spLocks noGrp="1"/>
          </p:cNvSpPr>
          <p:nvPr>
            <p:ph sz="quarter" idx="13"/>
          </p:nvPr>
        </p:nvSpPr>
        <p:spPr/>
        <p:txBody>
          <a:bodyPr/>
          <a:lstStyle/>
          <a:p>
            <a:r>
              <a:rPr lang="en-US" dirty="0"/>
              <a:t>Worldwide, the student movement calls for greater student participation in the direction of universities and when we include students in MCU 2020 we are recognizing them as a fundamental part of implementing these principles.</a:t>
            </a:r>
            <a:endParaRPr lang="pt-BR" dirty="0"/>
          </a:p>
        </p:txBody>
      </p:sp>
    </p:spTree>
    <p:extLst>
      <p:ext uri="{BB962C8B-B14F-4D97-AF65-F5344CB8AC3E}">
        <p14:creationId xmlns:p14="http://schemas.microsoft.com/office/powerpoint/2010/main" val="22724889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210</TotalTime>
  <Words>709</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Arial Narrow</vt:lpstr>
      <vt:lpstr>Calibri</vt:lpstr>
      <vt:lpstr>Impact</vt:lpstr>
      <vt:lpstr>MyriadPro-Bold</vt:lpstr>
      <vt:lpstr>MyriadPro-Regular</vt:lpstr>
      <vt:lpstr>Times New Roman</vt:lpstr>
      <vt:lpstr>Evento Principal</vt:lpstr>
      <vt:lpstr>Xxxii anniversary  of the magna charta universitatum</vt:lpstr>
      <vt:lpstr>University values and responsabilities: responding to the challenges of the future</vt:lpstr>
      <vt:lpstr>Tamires gomes sampaio</vt:lpstr>
      <vt:lpstr>What the new mcu means for students?</vt:lpstr>
      <vt:lpstr>Bergen declaration</vt:lpstr>
      <vt:lpstr>Bergen declaration</vt:lpstr>
      <vt:lpstr>Mcu 1988 and students</vt:lpstr>
      <vt:lpstr>MCU 2020 and students</vt:lpstr>
      <vt:lpstr>Mcu 2020 and students</vt:lpstr>
      <vt:lpstr>Mcu 2020 and  students</vt:lpstr>
      <vt:lpstr>Mcu 2020 and students</vt:lpstr>
      <vt:lpstr>What the new mcu means for students?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Xxxii anniversary  of the magna charta universitatum</dc:title>
  <dc:creator>Tamires Gomes Sampaio</dc:creator>
  <cp:lastModifiedBy>Carla Pazzaglia</cp:lastModifiedBy>
  <cp:revision>13</cp:revision>
  <dcterms:created xsi:type="dcterms:W3CDTF">2021-06-15T23:36:06Z</dcterms:created>
  <dcterms:modified xsi:type="dcterms:W3CDTF">2021-06-25T08:51:31Z</dcterms:modified>
</cp:coreProperties>
</file>